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7"/>
  </p:handoutMasterIdLst>
  <p:sldIdLst>
    <p:sldId id="292" r:id="rId2"/>
    <p:sldId id="274" r:id="rId3"/>
    <p:sldId id="288" r:id="rId4"/>
    <p:sldId id="293" r:id="rId5"/>
    <p:sldId id="295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FF99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56" d="100"/>
          <a:sy n="56" d="100"/>
        </p:scale>
        <p:origin x="51" y="11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03/12/2025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56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31B9645-AA81-159F-EDBE-0E531DDF6E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03/12/2025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03/12/2025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03/12/2025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03/12/2025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03/12/2025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03/12/2025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03/12/2025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emf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Je cherche en suivant les 4 étapes :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7A0DED28-F1C4-9D19-1D37-F7F63A52731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1248926" y="1197891"/>
            <a:ext cx="1885906" cy="97200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EFB0554F-4F38-D23B-0CA1-41C9E7D183E7}"/>
              </a:ext>
            </a:extLst>
          </p:cNvPr>
          <p:cNvSpPr/>
          <p:nvPr/>
        </p:nvSpPr>
        <p:spPr>
          <a:xfrm>
            <a:off x="368215" y="1377045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4544D7AE-07EC-5E80-8113-1935BA949228}"/>
              </a:ext>
            </a:extLst>
          </p:cNvPr>
          <p:cNvSpPr/>
          <p:nvPr/>
        </p:nvSpPr>
        <p:spPr>
          <a:xfrm>
            <a:off x="368215" y="2780864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4355C908-5650-A57A-F0B0-9FDEAEF42335}"/>
              </a:ext>
            </a:extLst>
          </p:cNvPr>
          <p:cNvSpPr/>
          <p:nvPr/>
        </p:nvSpPr>
        <p:spPr>
          <a:xfrm>
            <a:off x="368215" y="4184683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D16E8925-4238-FC72-C5E0-DBDF3FF507C7}"/>
              </a:ext>
            </a:extLst>
          </p:cNvPr>
          <p:cNvSpPr/>
          <p:nvPr/>
        </p:nvSpPr>
        <p:spPr>
          <a:xfrm>
            <a:off x="368215" y="5588502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573ED51-7144-5AAC-0A0D-66214F0AD87A}"/>
              </a:ext>
            </a:extLst>
          </p:cNvPr>
          <p:cNvSpPr txBox="1"/>
          <p:nvPr/>
        </p:nvSpPr>
        <p:spPr>
          <a:xfrm>
            <a:off x="3401851" y="1377045"/>
            <a:ext cx="46694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Je comprends le problème.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E05E045C-A47D-9F91-7245-88150B2172BB}"/>
              </a:ext>
            </a:extLst>
          </p:cNvPr>
          <p:cNvSpPr txBox="1"/>
          <p:nvPr/>
        </p:nvSpPr>
        <p:spPr>
          <a:xfrm>
            <a:off x="3435206" y="2795322"/>
            <a:ext cx="4636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Je représente le problème.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138B1B44-D3F9-159A-B176-176BB7E8A6D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5590" b="49889"/>
          <a:stretch/>
        </p:blipFill>
        <p:spPr>
          <a:xfrm>
            <a:off x="1248926" y="2601710"/>
            <a:ext cx="1813145" cy="972000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1522EA18-0201-A4E4-9C5E-7882EC4F4259}"/>
              </a:ext>
            </a:extLst>
          </p:cNvPr>
          <p:cNvSpPr txBox="1"/>
          <p:nvPr/>
        </p:nvSpPr>
        <p:spPr>
          <a:xfrm>
            <a:off x="3435206" y="4158410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Je calcule la réponse.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09835C03-C137-2A0A-2AF7-AC71A4E2DFF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1248926" y="5409348"/>
            <a:ext cx="1779368" cy="972000"/>
          </a:xfrm>
          <a:prstGeom prst="rect">
            <a:avLst/>
          </a:prstGeom>
        </p:spPr>
      </p:pic>
      <p:sp>
        <p:nvSpPr>
          <p:cNvPr id="18" name="ZoneTexte 17">
            <a:extLst>
              <a:ext uri="{FF2B5EF4-FFF2-40B4-BE49-F238E27FC236}">
                <a16:creationId xmlns:a16="http://schemas.microsoft.com/office/drawing/2014/main" id="{9792E5C1-D668-E95D-EA10-FF5AAAC5730C}"/>
              </a:ext>
            </a:extLst>
          </p:cNvPr>
          <p:cNvSpPr txBox="1"/>
          <p:nvPr/>
        </p:nvSpPr>
        <p:spPr>
          <a:xfrm>
            <a:off x="3401851" y="5617419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Je réponds à la question.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C8F73C6-344D-6794-D5FD-3BF3EA1189A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1248926" y="3938883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B0D3AF5-D510-5A72-BDCB-CA8B47ADB34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6472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1" grpId="0" animBg="1"/>
      <p:bldP spid="12" grpId="0"/>
      <p:bldP spid="13" grpId="0"/>
      <p:bldP spid="16" grpId="0"/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Cherchez la solution au problème :</a:t>
            </a:r>
          </a:p>
        </p:txBody>
      </p:sp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3D1F2013-6292-FDB3-0EA8-A242611A2F91}"/>
              </a:ext>
            </a:extLst>
          </p:cNvPr>
          <p:cNvSpPr/>
          <p:nvPr/>
        </p:nvSpPr>
        <p:spPr>
          <a:xfrm>
            <a:off x="452813" y="1265093"/>
            <a:ext cx="8047333" cy="4639233"/>
          </a:xfrm>
          <a:custGeom>
            <a:avLst/>
            <a:gdLst>
              <a:gd name="connsiteX0" fmla="*/ 1899557 w 7188212"/>
              <a:gd name="connsiteY0" fmla="*/ 3982194 h 3451762"/>
              <a:gd name="connsiteX1" fmla="*/ 1752080 w 7188212"/>
              <a:gd name="connsiteY1" fmla="*/ 3207860 h 3451762"/>
              <a:gd name="connsiteX2" fmla="*/ 1942697 w 7188212"/>
              <a:gd name="connsiteY2" fmla="*/ 192972 h 3451762"/>
              <a:gd name="connsiteX3" fmla="*/ 4722624 w 7188212"/>
              <a:gd name="connsiteY3" fmla="*/ 87285 h 3451762"/>
              <a:gd name="connsiteX4" fmla="*/ 6101929 w 7188212"/>
              <a:gd name="connsiteY4" fmla="*/ 2962185 h 3451762"/>
              <a:gd name="connsiteX5" fmla="*/ 3042314 w 7188212"/>
              <a:gd name="connsiteY5" fmla="*/ 3431301 h 3451762"/>
              <a:gd name="connsiteX6" fmla="*/ 1899557 w 7188212"/>
              <a:gd name="connsiteY6" fmla="*/ 3982194 h 3451762"/>
              <a:gd name="connsiteX0" fmla="*/ 1899593 w 6953196"/>
              <a:gd name="connsiteY0" fmla="*/ 4133233 h 4133233"/>
              <a:gd name="connsiteX1" fmla="*/ 1752116 w 6953196"/>
              <a:gd name="connsiteY1" fmla="*/ 3358899 h 4133233"/>
              <a:gd name="connsiteX2" fmla="*/ 1942733 w 6953196"/>
              <a:gd name="connsiteY2" fmla="*/ 344011 h 4133233"/>
              <a:gd name="connsiteX3" fmla="*/ 4722660 w 6953196"/>
              <a:gd name="connsiteY3" fmla="*/ 238324 h 4133233"/>
              <a:gd name="connsiteX4" fmla="*/ 6280095 w 6953196"/>
              <a:gd name="connsiteY4" fmla="*/ 3279479 h 4133233"/>
              <a:gd name="connsiteX5" fmla="*/ 3042350 w 6953196"/>
              <a:gd name="connsiteY5" fmla="*/ 3582340 h 4133233"/>
              <a:gd name="connsiteX6" fmla="*/ 1899593 w 6953196"/>
              <a:gd name="connsiteY6" fmla="*/ 4133233 h 4133233"/>
              <a:gd name="connsiteX0" fmla="*/ 2066716 w 7128222"/>
              <a:gd name="connsiteY0" fmla="*/ 4226944 h 4226944"/>
              <a:gd name="connsiteX1" fmla="*/ 1919239 w 7128222"/>
              <a:gd name="connsiteY1" fmla="*/ 3452610 h 4226944"/>
              <a:gd name="connsiteX2" fmla="*/ 1777347 w 7128222"/>
              <a:gd name="connsiteY2" fmla="*/ 223966 h 4226944"/>
              <a:gd name="connsiteX3" fmla="*/ 4889783 w 7128222"/>
              <a:gd name="connsiteY3" fmla="*/ 332035 h 4226944"/>
              <a:gd name="connsiteX4" fmla="*/ 6447218 w 7128222"/>
              <a:gd name="connsiteY4" fmla="*/ 3373190 h 4226944"/>
              <a:gd name="connsiteX5" fmla="*/ 3209473 w 7128222"/>
              <a:gd name="connsiteY5" fmla="*/ 3676051 h 4226944"/>
              <a:gd name="connsiteX6" fmla="*/ 2066716 w 7128222"/>
              <a:gd name="connsiteY6" fmla="*/ 4226944 h 4226944"/>
              <a:gd name="connsiteX0" fmla="*/ 1441813 w 6758801"/>
              <a:gd name="connsiteY0" fmla="*/ 4312959 h 4312959"/>
              <a:gd name="connsiteX1" fmla="*/ 1294336 w 6758801"/>
              <a:gd name="connsiteY1" fmla="*/ 3538625 h 4312959"/>
              <a:gd name="connsiteX2" fmla="*/ 1152444 w 6758801"/>
              <a:gd name="connsiteY2" fmla="*/ 309981 h 4312959"/>
              <a:gd name="connsiteX3" fmla="*/ 5444496 w 6758801"/>
              <a:gd name="connsiteY3" fmla="*/ 485344 h 4312959"/>
              <a:gd name="connsiteX4" fmla="*/ 5822315 w 6758801"/>
              <a:gd name="connsiteY4" fmla="*/ 3459205 h 4312959"/>
              <a:gd name="connsiteX5" fmla="*/ 2584570 w 6758801"/>
              <a:gd name="connsiteY5" fmla="*/ 3762066 h 4312959"/>
              <a:gd name="connsiteX6" fmla="*/ 1441813 w 6758801"/>
              <a:gd name="connsiteY6" fmla="*/ 4312959 h 4312959"/>
              <a:gd name="connsiteX0" fmla="*/ 1991517 w 7357607"/>
              <a:gd name="connsiteY0" fmla="*/ 4073670 h 4073670"/>
              <a:gd name="connsiteX1" fmla="*/ 1844040 w 7357607"/>
              <a:gd name="connsiteY1" fmla="*/ 3299336 h 4073670"/>
              <a:gd name="connsiteX2" fmla="*/ 538366 w 7357607"/>
              <a:gd name="connsiteY2" fmla="*/ 517996 h 4073670"/>
              <a:gd name="connsiteX3" fmla="*/ 5994200 w 7357607"/>
              <a:gd name="connsiteY3" fmla="*/ 246055 h 4073670"/>
              <a:gd name="connsiteX4" fmla="*/ 6372019 w 7357607"/>
              <a:gd name="connsiteY4" fmla="*/ 3219916 h 4073670"/>
              <a:gd name="connsiteX5" fmla="*/ 3134274 w 7357607"/>
              <a:gd name="connsiteY5" fmla="*/ 3522777 h 4073670"/>
              <a:gd name="connsiteX6" fmla="*/ 1991517 w 7357607"/>
              <a:gd name="connsiteY6" fmla="*/ 4073670 h 4073670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3380117 w 7603450"/>
              <a:gd name="connsiteY5" fmla="*/ 3527701 h 4078594"/>
              <a:gd name="connsiteX6" fmla="*/ 2237360 w 7603450"/>
              <a:gd name="connsiteY6" fmla="*/ 4078594 h 4078594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2636558 w 7603450"/>
              <a:gd name="connsiteY5" fmla="*/ 3503036 h 4078594"/>
              <a:gd name="connsiteX6" fmla="*/ 2237360 w 7603450"/>
              <a:gd name="connsiteY6" fmla="*/ 4078594 h 4078594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2152117 w 7603450"/>
              <a:gd name="connsiteY5" fmla="*/ 3457229 h 4078594"/>
              <a:gd name="connsiteX6" fmla="*/ 2237360 w 7603450"/>
              <a:gd name="connsiteY6" fmla="*/ 4078594 h 4078594"/>
              <a:gd name="connsiteX0" fmla="*/ 2265916 w 7634464"/>
              <a:gd name="connsiteY0" fmla="*/ 4129607 h 4129607"/>
              <a:gd name="connsiteX1" fmla="*/ 1637754 w 7634464"/>
              <a:gd name="connsiteY1" fmla="*/ 3464505 h 4129607"/>
              <a:gd name="connsiteX2" fmla="*/ 756435 w 7634464"/>
              <a:gd name="connsiteY2" fmla="*/ 457654 h 4129607"/>
              <a:gd name="connsiteX3" fmla="*/ 6268599 w 7634464"/>
              <a:gd name="connsiteY3" fmla="*/ 301992 h 4129607"/>
              <a:gd name="connsiteX4" fmla="*/ 6646418 w 7634464"/>
              <a:gd name="connsiteY4" fmla="*/ 3275853 h 4129607"/>
              <a:gd name="connsiteX5" fmla="*/ 2180673 w 7634464"/>
              <a:gd name="connsiteY5" fmla="*/ 3508242 h 4129607"/>
              <a:gd name="connsiteX6" fmla="*/ 2265916 w 7634464"/>
              <a:gd name="connsiteY6" fmla="*/ 4129607 h 4129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634464" h="4129607">
                <a:moveTo>
                  <a:pt x="2265916" y="4129607"/>
                </a:moveTo>
                <a:lnTo>
                  <a:pt x="1637754" y="3464505"/>
                </a:lnTo>
                <a:cubicBezTo>
                  <a:pt x="-781649" y="2771076"/>
                  <a:pt x="-15372" y="984739"/>
                  <a:pt x="756435" y="457654"/>
                </a:cubicBezTo>
                <a:cubicBezTo>
                  <a:pt x="1528242" y="-69431"/>
                  <a:pt x="5286935" y="-167708"/>
                  <a:pt x="6268599" y="301992"/>
                </a:cubicBezTo>
                <a:cubicBezTo>
                  <a:pt x="7250263" y="771692"/>
                  <a:pt x="8577772" y="2372467"/>
                  <a:pt x="6646418" y="3275853"/>
                </a:cubicBezTo>
                <a:cubicBezTo>
                  <a:pt x="5836862" y="3654521"/>
                  <a:pt x="3297416" y="3591560"/>
                  <a:pt x="2180673" y="3508242"/>
                </a:cubicBezTo>
                <a:lnTo>
                  <a:pt x="2265916" y="412960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32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64327A38-9B88-557A-0CFE-715226389CD0}"/>
              </a:ext>
            </a:extLst>
          </p:cNvPr>
          <p:cNvSpPr txBox="1"/>
          <p:nvPr/>
        </p:nvSpPr>
        <p:spPr>
          <a:xfrm>
            <a:off x="719521" y="1967094"/>
            <a:ext cx="7513916" cy="2539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 crayon noir mesure 12 centimètres. Le crayon rouge mesure 3 centimètres de plus.</a:t>
            </a:r>
            <a:endParaRPr lang="fr-FR" sz="36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Combien le crayon rouge mesure-t-il ? </a:t>
            </a:r>
            <a:endParaRPr lang="fr-FR" sz="32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5F02F30A-9EBD-2090-480C-5521D60EDE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60253">
            <a:off x="4356984" y="4956639"/>
            <a:ext cx="3962400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547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089" y="21788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Je cherche en suivant les 4 étapes :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7A0DED28-F1C4-9D19-1D37-F7F63A52731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1248926" y="1197891"/>
            <a:ext cx="1885906" cy="97200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EFB0554F-4F38-D23B-0CA1-41C9E7D183E7}"/>
              </a:ext>
            </a:extLst>
          </p:cNvPr>
          <p:cNvSpPr/>
          <p:nvPr/>
        </p:nvSpPr>
        <p:spPr>
          <a:xfrm>
            <a:off x="368215" y="1377045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4544D7AE-07EC-5E80-8113-1935BA949228}"/>
              </a:ext>
            </a:extLst>
          </p:cNvPr>
          <p:cNvSpPr/>
          <p:nvPr/>
        </p:nvSpPr>
        <p:spPr>
          <a:xfrm>
            <a:off x="368215" y="2780864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4355C908-5650-A57A-F0B0-9FDEAEF42335}"/>
              </a:ext>
            </a:extLst>
          </p:cNvPr>
          <p:cNvSpPr/>
          <p:nvPr/>
        </p:nvSpPr>
        <p:spPr>
          <a:xfrm>
            <a:off x="368215" y="4184683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D16E8925-4238-FC72-C5E0-DBDF3FF507C7}"/>
              </a:ext>
            </a:extLst>
          </p:cNvPr>
          <p:cNvSpPr/>
          <p:nvPr/>
        </p:nvSpPr>
        <p:spPr>
          <a:xfrm>
            <a:off x="368215" y="5588502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573ED51-7144-5AAC-0A0D-66214F0AD87A}"/>
              </a:ext>
            </a:extLst>
          </p:cNvPr>
          <p:cNvSpPr txBox="1"/>
          <p:nvPr/>
        </p:nvSpPr>
        <p:spPr>
          <a:xfrm>
            <a:off x="3401851" y="977603"/>
            <a:ext cx="54848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cherche la taille du crayon rouge. 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9792E5C1-D668-E95D-EA10-FF5AAAC5730C}"/>
              </a:ext>
            </a:extLst>
          </p:cNvPr>
          <p:cNvSpPr txBox="1"/>
          <p:nvPr/>
        </p:nvSpPr>
        <p:spPr>
          <a:xfrm>
            <a:off x="3420901" y="5407725"/>
            <a:ext cx="57760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Le crayon rouge mesure 15 centimètres.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B7644F5-318C-5017-0E74-A8F95217F22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1248926" y="5409348"/>
            <a:ext cx="1779368" cy="9720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394E5A97-14A8-23FC-D814-F3228095513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1248926" y="3938883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C489E808-7B28-45F7-AB5C-EC9C0D0D3F6C}"/>
              </a:ext>
            </a:extLst>
          </p:cNvPr>
          <p:cNvSpPr txBox="1"/>
          <p:nvPr/>
        </p:nvSpPr>
        <p:spPr>
          <a:xfrm>
            <a:off x="3435206" y="4277915"/>
            <a:ext cx="56355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12 + 3 = 15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2DD57DF-2C21-FEB7-84C1-6E49B4F49A2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5590" b="49889"/>
          <a:stretch/>
        </p:blipFill>
        <p:spPr>
          <a:xfrm>
            <a:off x="1248926" y="2601710"/>
            <a:ext cx="1813145" cy="972000"/>
          </a:xfrm>
          <a:prstGeom prst="rect">
            <a:avLst/>
          </a:prstGeom>
        </p:spPr>
      </p:pic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9912C657-8C88-8374-FA89-6F26469A55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6944E26E-A5D3-1534-41CC-D1888A0364B1}"/>
              </a:ext>
            </a:extLst>
          </p:cNvPr>
          <p:cNvSpPr txBox="1"/>
          <p:nvPr/>
        </p:nvSpPr>
        <p:spPr>
          <a:xfrm>
            <a:off x="3294246" y="2549101"/>
            <a:ext cx="54848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représente</a:t>
            </a:r>
          </a:p>
          <a:p>
            <a:r>
              <a:rPr lang="fr-FR" sz="3200" dirty="0">
                <a:solidFill>
                  <a:srgbClr val="C00000"/>
                </a:solidFill>
              </a:rPr>
              <a:t> le problème : </a:t>
            </a:r>
          </a:p>
        </p:txBody>
      </p:sp>
      <p:grpSp>
        <p:nvGrpSpPr>
          <p:cNvPr id="24" name="Groupe 23">
            <a:extLst>
              <a:ext uri="{FF2B5EF4-FFF2-40B4-BE49-F238E27FC236}">
                <a16:creationId xmlns:a16="http://schemas.microsoft.com/office/drawing/2014/main" id="{6D8D2ECD-25DB-9646-15B6-23EE68E74E4C}"/>
              </a:ext>
            </a:extLst>
          </p:cNvPr>
          <p:cNvGrpSpPr/>
          <p:nvPr/>
        </p:nvGrpSpPr>
        <p:grpSpPr>
          <a:xfrm>
            <a:off x="7429525" y="2054821"/>
            <a:ext cx="931826" cy="608041"/>
            <a:chOff x="7429525" y="2231216"/>
            <a:chExt cx="931826" cy="431646"/>
          </a:xfrm>
        </p:grpSpPr>
        <p:sp>
          <p:nvSpPr>
            <p:cNvPr id="14" name="Accolade ouvrante 13">
              <a:extLst>
                <a:ext uri="{FF2B5EF4-FFF2-40B4-BE49-F238E27FC236}">
                  <a16:creationId xmlns:a16="http://schemas.microsoft.com/office/drawing/2014/main" id="{513C616D-75DF-DF39-9BA6-FA9C61BAE372}"/>
                </a:ext>
              </a:extLst>
            </p:cNvPr>
            <p:cNvSpPr/>
            <p:nvPr/>
          </p:nvSpPr>
          <p:spPr>
            <a:xfrm>
              <a:off x="8237035" y="2231216"/>
              <a:ext cx="124316" cy="431646"/>
            </a:xfrm>
            <a:prstGeom prst="leftBrace">
              <a:avLst>
                <a:gd name="adj1" fmla="val 31255"/>
                <a:gd name="adj2" fmla="val 50000"/>
              </a:avLst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0E31EC2D-59B3-78BC-B46C-0E44899AB166}"/>
                </a:ext>
              </a:extLst>
            </p:cNvPr>
            <p:cNvSpPr txBox="1"/>
            <p:nvPr/>
          </p:nvSpPr>
          <p:spPr>
            <a:xfrm>
              <a:off x="7429525" y="2243594"/>
              <a:ext cx="83863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>
                  <a:solidFill>
                    <a:srgbClr val="C00000"/>
                  </a:solidFill>
                </a:rPr>
                <a:t>+ 3 cm</a:t>
              </a:r>
            </a:p>
          </p:txBody>
        </p:sp>
      </p:grpSp>
      <p:pic>
        <p:nvPicPr>
          <p:cNvPr id="5" name="Image 4">
            <a:extLst>
              <a:ext uri="{FF2B5EF4-FFF2-40B4-BE49-F238E27FC236}">
                <a16:creationId xmlns:a16="http://schemas.microsoft.com/office/drawing/2014/main" id="{4A44B994-EBF9-A205-7669-9FA5A589FED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366682" y="2644289"/>
            <a:ext cx="2473640" cy="1236820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129BAF4A-A75C-5BC5-CDA4-04E89E385A36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443870" y="2952827"/>
            <a:ext cx="1856563" cy="1236820"/>
          </a:xfrm>
          <a:prstGeom prst="rect">
            <a:avLst/>
          </a:prstGeom>
        </p:spPr>
      </p:pic>
      <p:sp>
        <p:nvSpPr>
          <p:cNvPr id="22" name="Accolade ouvrante 21">
            <a:extLst>
              <a:ext uri="{FF2B5EF4-FFF2-40B4-BE49-F238E27FC236}">
                <a16:creationId xmlns:a16="http://schemas.microsoft.com/office/drawing/2014/main" id="{C748EF4C-149D-86BD-77AD-E5F7ADD22CD0}"/>
              </a:ext>
            </a:extLst>
          </p:cNvPr>
          <p:cNvSpPr/>
          <p:nvPr/>
        </p:nvSpPr>
        <p:spPr>
          <a:xfrm>
            <a:off x="8147379" y="2691032"/>
            <a:ext cx="219322" cy="1800224"/>
          </a:xfrm>
          <a:prstGeom prst="leftBrace">
            <a:avLst>
              <a:gd name="adj1" fmla="val 37462"/>
              <a:gd name="adj2" fmla="val 50000"/>
            </a:avLst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F7FFE055-F157-1939-D9C7-FD158F8E1103}"/>
              </a:ext>
            </a:extLst>
          </p:cNvPr>
          <p:cNvSpPr txBox="1"/>
          <p:nvPr/>
        </p:nvSpPr>
        <p:spPr>
          <a:xfrm>
            <a:off x="7418402" y="3394556"/>
            <a:ext cx="8386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12 cm</a:t>
            </a:r>
          </a:p>
        </p:txBody>
      </p:sp>
    </p:spTree>
    <p:extLst>
      <p:ext uri="{BB962C8B-B14F-4D97-AF65-F5344CB8AC3E}">
        <p14:creationId xmlns:p14="http://schemas.microsoft.com/office/powerpoint/2010/main" val="3843207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  <p:bldP spid="21" grpId="0"/>
      <p:bldP spid="15" grpId="0"/>
      <p:bldP spid="22" grpId="0" animBg="1"/>
      <p:bldP spid="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D1E18C-ABEC-CE96-DECA-23B179A3F4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DC97528D-158D-8905-ED50-C81FA71A61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8794" y="4960912"/>
            <a:ext cx="5266641" cy="1913272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145FA473-FE5E-AF69-BE99-750F27B6B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Cherchez la solution au problème :</a:t>
            </a:r>
          </a:p>
        </p:txBody>
      </p:sp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39E695EA-16E7-5DF3-2E76-30B8C5E441A3}"/>
              </a:ext>
            </a:extLst>
          </p:cNvPr>
          <p:cNvSpPr/>
          <p:nvPr/>
        </p:nvSpPr>
        <p:spPr>
          <a:xfrm>
            <a:off x="344473" y="1430556"/>
            <a:ext cx="8047333" cy="4639233"/>
          </a:xfrm>
          <a:custGeom>
            <a:avLst/>
            <a:gdLst>
              <a:gd name="connsiteX0" fmla="*/ 1899557 w 7188212"/>
              <a:gd name="connsiteY0" fmla="*/ 3982194 h 3451762"/>
              <a:gd name="connsiteX1" fmla="*/ 1752080 w 7188212"/>
              <a:gd name="connsiteY1" fmla="*/ 3207860 h 3451762"/>
              <a:gd name="connsiteX2" fmla="*/ 1942697 w 7188212"/>
              <a:gd name="connsiteY2" fmla="*/ 192972 h 3451762"/>
              <a:gd name="connsiteX3" fmla="*/ 4722624 w 7188212"/>
              <a:gd name="connsiteY3" fmla="*/ 87285 h 3451762"/>
              <a:gd name="connsiteX4" fmla="*/ 6101929 w 7188212"/>
              <a:gd name="connsiteY4" fmla="*/ 2962185 h 3451762"/>
              <a:gd name="connsiteX5" fmla="*/ 3042314 w 7188212"/>
              <a:gd name="connsiteY5" fmla="*/ 3431301 h 3451762"/>
              <a:gd name="connsiteX6" fmla="*/ 1899557 w 7188212"/>
              <a:gd name="connsiteY6" fmla="*/ 3982194 h 3451762"/>
              <a:gd name="connsiteX0" fmla="*/ 1899593 w 6953196"/>
              <a:gd name="connsiteY0" fmla="*/ 4133233 h 4133233"/>
              <a:gd name="connsiteX1" fmla="*/ 1752116 w 6953196"/>
              <a:gd name="connsiteY1" fmla="*/ 3358899 h 4133233"/>
              <a:gd name="connsiteX2" fmla="*/ 1942733 w 6953196"/>
              <a:gd name="connsiteY2" fmla="*/ 344011 h 4133233"/>
              <a:gd name="connsiteX3" fmla="*/ 4722660 w 6953196"/>
              <a:gd name="connsiteY3" fmla="*/ 238324 h 4133233"/>
              <a:gd name="connsiteX4" fmla="*/ 6280095 w 6953196"/>
              <a:gd name="connsiteY4" fmla="*/ 3279479 h 4133233"/>
              <a:gd name="connsiteX5" fmla="*/ 3042350 w 6953196"/>
              <a:gd name="connsiteY5" fmla="*/ 3582340 h 4133233"/>
              <a:gd name="connsiteX6" fmla="*/ 1899593 w 6953196"/>
              <a:gd name="connsiteY6" fmla="*/ 4133233 h 4133233"/>
              <a:gd name="connsiteX0" fmla="*/ 2066716 w 7128222"/>
              <a:gd name="connsiteY0" fmla="*/ 4226944 h 4226944"/>
              <a:gd name="connsiteX1" fmla="*/ 1919239 w 7128222"/>
              <a:gd name="connsiteY1" fmla="*/ 3452610 h 4226944"/>
              <a:gd name="connsiteX2" fmla="*/ 1777347 w 7128222"/>
              <a:gd name="connsiteY2" fmla="*/ 223966 h 4226944"/>
              <a:gd name="connsiteX3" fmla="*/ 4889783 w 7128222"/>
              <a:gd name="connsiteY3" fmla="*/ 332035 h 4226944"/>
              <a:gd name="connsiteX4" fmla="*/ 6447218 w 7128222"/>
              <a:gd name="connsiteY4" fmla="*/ 3373190 h 4226944"/>
              <a:gd name="connsiteX5" fmla="*/ 3209473 w 7128222"/>
              <a:gd name="connsiteY5" fmla="*/ 3676051 h 4226944"/>
              <a:gd name="connsiteX6" fmla="*/ 2066716 w 7128222"/>
              <a:gd name="connsiteY6" fmla="*/ 4226944 h 4226944"/>
              <a:gd name="connsiteX0" fmla="*/ 1441813 w 6758801"/>
              <a:gd name="connsiteY0" fmla="*/ 4312959 h 4312959"/>
              <a:gd name="connsiteX1" fmla="*/ 1294336 w 6758801"/>
              <a:gd name="connsiteY1" fmla="*/ 3538625 h 4312959"/>
              <a:gd name="connsiteX2" fmla="*/ 1152444 w 6758801"/>
              <a:gd name="connsiteY2" fmla="*/ 309981 h 4312959"/>
              <a:gd name="connsiteX3" fmla="*/ 5444496 w 6758801"/>
              <a:gd name="connsiteY3" fmla="*/ 485344 h 4312959"/>
              <a:gd name="connsiteX4" fmla="*/ 5822315 w 6758801"/>
              <a:gd name="connsiteY4" fmla="*/ 3459205 h 4312959"/>
              <a:gd name="connsiteX5" fmla="*/ 2584570 w 6758801"/>
              <a:gd name="connsiteY5" fmla="*/ 3762066 h 4312959"/>
              <a:gd name="connsiteX6" fmla="*/ 1441813 w 6758801"/>
              <a:gd name="connsiteY6" fmla="*/ 4312959 h 4312959"/>
              <a:gd name="connsiteX0" fmla="*/ 1991517 w 7357607"/>
              <a:gd name="connsiteY0" fmla="*/ 4073670 h 4073670"/>
              <a:gd name="connsiteX1" fmla="*/ 1844040 w 7357607"/>
              <a:gd name="connsiteY1" fmla="*/ 3299336 h 4073670"/>
              <a:gd name="connsiteX2" fmla="*/ 538366 w 7357607"/>
              <a:gd name="connsiteY2" fmla="*/ 517996 h 4073670"/>
              <a:gd name="connsiteX3" fmla="*/ 5994200 w 7357607"/>
              <a:gd name="connsiteY3" fmla="*/ 246055 h 4073670"/>
              <a:gd name="connsiteX4" fmla="*/ 6372019 w 7357607"/>
              <a:gd name="connsiteY4" fmla="*/ 3219916 h 4073670"/>
              <a:gd name="connsiteX5" fmla="*/ 3134274 w 7357607"/>
              <a:gd name="connsiteY5" fmla="*/ 3522777 h 4073670"/>
              <a:gd name="connsiteX6" fmla="*/ 1991517 w 7357607"/>
              <a:gd name="connsiteY6" fmla="*/ 4073670 h 4073670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3380117 w 7603450"/>
              <a:gd name="connsiteY5" fmla="*/ 3527701 h 4078594"/>
              <a:gd name="connsiteX6" fmla="*/ 2237360 w 7603450"/>
              <a:gd name="connsiteY6" fmla="*/ 4078594 h 4078594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2636558 w 7603450"/>
              <a:gd name="connsiteY5" fmla="*/ 3503036 h 4078594"/>
              <a:gd name="connsiteX6" fmla="*/ 2237360 w 7603450"/>
              <a:gd name="connsiteY6" fmla="*/ 4078594 h 4078594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2152117 w 7603450"/>
              <a:gd name="connsiteY5" fmla="*/ 3457229 h 4078594"/>
              <a:gd name="connsiteX6" fmla="*/ 2237360 w 7603450"/>
              <a:gd name="connsiteY6" fmla="*/ 4078594 h 4078594"/>
              <a:gd name="connsiteX0" fmla="*/ 2265916 w 7634464"/>
              <a:gd name="connsiteY0" fmla="*/ 4129607 h 4129607"/>
              <a:gd name="connsiteX1" fmla="*/ 1637754 w 7634464"/>
              <a:gd name="connsiteY1" fmla="*/ 3464505 h 4129607"/>
              <a:gd name="connsiteX2" fmla="*/ 756435 w 7634464"/>
              <a:gd name="connsiteY2" fmla="*/ 457654 h 4129607"/>
              <a:gd name="connsiteX3" fmla="*/ 6268599 w 7634464"/>
              <a:gd name="connsiteY3" fmla="*/ 301992 h 4129607"/>
              <a:gd name="connsiteX4" fmla="*/ 6646418 w 7634464"/>
              <a:gd name="connsiteY4" fmla="*/ 3275853 h 4129607"/>
              <a:gd name="connsiteX5" fmla="*/ 2180673 w 7634464"/>
              <a:gd name="connsiteY5" fmla="*/ 3508242 h 4129607"/>
              <a:gd name="connsiteX6" fmla="*/ 2265916 w 7634464"/>
              <a:gd name="connsiteY6" fmla="*/ 4129607 h 4129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634464" h="4129607">
                <a:moveTo>
                  <a:pt x="2265916" y="4129607"/>
                </a:moveTo>
                <a:lnTo>
                  <a:pt x="1637754" y="3464505"/>
                </a:lnTo>
                <a:cubicBezTo>
                  <a:pt x="-781649" y="2771076"/>
                  <a:pt x="-15372" y="984739"/>
                  <a:pt x="756435" y="457654"/>
                </a:cubicBezTo>
                <a:cubicBezTo>
                  <a:pt x="1528242" y="-69431"/>
                  <a:pt x="5286935" y="-167708"/>
                  <a:pt x="6268599" y="301992"/>
                </a:cubicBezTo>
                <a:cubicBezTo>
                  <a:pt x="7250263" y="771692"/>
                  <a:pt x="8577772" y="2372467"/>
                  <a:pt x="6646418" y="3275853"/>
                </a:cubicBezTo>
                <a:cubicBezTo>
                  <a:pt x="5836862" y="3654521"/>
                  <a:pt x="3297416" y="3591560"/>
                  <a:pt x="2180673" y="3508242"/>
                </a:cubicBezTo>
                <a:lnTo>
                  <a:pt x="2265916" y="412960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32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07E60B2-1410-CA2B-C3FF-F89FF9F93EF9}"/>
              </a:ext>
            </a:extLst>
          </p:cNvPr>
          <p:cNvSpPr txBox="1"/>
          <p:nvPr/>
        </p:nvSpPr>
        <p:spPr>
          <a:xfrm>
            <a:off x="1029193" y="2080305"/>
            <a:ext cx="6677891" cy="2539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Gabriel mesure 120 centimètres. Louise mesure 5 centimètres de plus que Gabriel</a:t>
            </a: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fr-FR" sz="36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Combien Louise mesure-t-elle ? </a:t>
            </a:r>
            <a:endParaRPr lang="fr-FR" sz="32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5276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8CCCC9-9F33-EF82-043A-4C312957DD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4E9106E-B348-0AB3-4018-3AC0D0D5A9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089" y="21788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Je cherche en suivant les 4 étapes :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E88265CF-16F6-E2E8-E747-1206DFD355B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1248926" y="1197891"/>
            <a:ext cx="1885906" cy="97200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EC248D2B-89B5-7AE8-9D79-CD8BBF95234E}"/>
              </a:ext>
            </a:extLst>
          </p:cNvPr>
          <p:cNvSpPr/>
          <p:nvPr/>
        </p:nvSpPr>
        <p:spPr>
          <a:xfrm>
            <a:off x="368215" y="1377045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6AC64948-A200-8E90-219B-9505BA1CBC2B}"/>
              </a:ext>
            </a:extLst>
          </p:cNvPr>
          <p:cNvSpPr/>
          <p:nvPr/>
        </p:nvSpPr>
        <p:spPr>
          <a:xfrm>
            <a:off x="368215" y="2780864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7D263B96-F760-53A7-EEF4-1585B4DD23E4}"/>
              </a:ext>
            </a:extLst>
          </p:cNvPr>
          <p:cNvSpPr/>
          <p:nvPr/>
        </p:nvSpPr>
        <p:spPr>
          <a:xfrm>
            <a:off x="368215" y="4184683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4065F10E-D3A7-0570-33ED-7AC4F2E48E85}"/>
              </a:ext>
            </a:extLst>
          </p:cNvPr>
          <p:cNvSpPr/>
          <p:nvPr/>
        </p:nvSpPr>
        <p:spPr>
          <a:xfrm>
            <a:off x="368215" y="5588502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DB078C53-53B2-01B1-5D05-5AC7201C3E7E}"/>
              </a:ext>
            </a:extLst>
          </p:cNvPr>
          <p:cNvSpPr txBox="1"/>
          <p:nvPr/>
        </p:nvSpPr>
        <p:spPr>
          <a:xfrm>
            <a:off x="3401851" y="1299250"/>
            <a:ext cx="5484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cherche la taille de Louise. 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62928AD6-28BF-445B-B57A-25A77B398657}"/>
              </a:ext>
            </a:extLst>
          </p:cNvPr>
          <p:cNvSpPr txBox="1"/>
          <p:nvPr/>
        </p:nvSpPr>
        <p:spPr>
          <a:xfrm>
            <a:off x="3435206" y="5569368"/>
            <a:ext cx="5776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Louise mesure 125 centimètres.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716C6241-6723-F6B8-BF6B-89AD3EC1B9D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1248926" y="5409348"/>
            <a:ext cx="1779368" cy="9720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77D19707-6973-9B0F-2482-8E22E3C95D9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1248926" y="3938883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C562961B-0A0F-8CEA-F480-AFE9C90CF6CB}"/>
              </a:ext>
            </a:extLst>
          </p:cNvPr>
          <p:cNvSpPr txBox="1"/>
          <p:nvPr/>
        </p:nvSpPr>
        <p:spPr>
          <a:xfrm>
            <a:off x="3435206" y="4277915"/>
            <a:ext cx="56355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120 + 5 = 125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F040CC73-11E3-05BA-7AAE-2AE6BAF8552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5590" b="49889"/>
          <a:stretch/>
        </p:blipFill>
        <p:spPr>
          <a:xfrm>
            <a:off x="1248926" y="2601710"/>
            <a:ext cx="1813145" cy="972000"/>
          </a:xfrm>
          <a:prstGeom prst="rect">
            <a:avLst/>
          </a:prstGeom>
        </p:spPr>
      </p:pic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05EAAD75-FDF2-4EBA-44F6-B94320F87FD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98C8EDED-72A2-3635-D8BB-2F6686C74754}"/>
              </a:ext>
            </a:extLst>
          </p:cNvPr>
          <p:cNvGrpSpPr/>
          <p:nvPr/>
        </p:nvGrpSpPr>
        <p:grpSpPr>
          <a:xfrm>
            <a:off x="3273225" y="2231216"/>
            <a:ext cx="5531207" cy="1867998"/>
            <a:chOff x="3273225" y="2231216"/>
            <a:chExt cx="5531207" cy="1867998"/>
          </a:xfrm>
        </p:grpSpPr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A6DC49CA-2613-63A4-34B7-F1F67D6F6DC0}"/>
                </a:ext>
              </a:extLst>
            </p:cNvPr>
            <p:cNvSpPr txBox="1"/>
            <p:nvPr/>
          </p:nvSpPr>
          <p:spPr>
            <a:xfrm>
              <a:off x="3273225" y="2827813"/>
              <a:ext cx="548485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>
                  <a:solidFill>
                    <a:srgbClr val="C00000"/>
                  </a:solidFill>
                </a:rPr>
                <a:t>Je </a:t>
              </a:r>
              <a:r>
                <a:rPr lang="fr-FR" sz="3200">
                  <a:solidFill>
                    <a:srgbClr val="C00000"/>
                  </a:solidFill>
                </a:rPr>
                <a:t>représente </a:t>
              </a:r>
            </a:p>
            <a:p>
              <a:r>
                <a:rPr lang="fr-FR" sz="3200">
                  <a:solidFill>
                    <a:srgbClr val="C00000"/>
                  </a:solidFill>
                </a:rPr>
                <a:t>le </a:t>
              </a:r>
              <a:r>
                <a:rPr lang="fr-FR" sz="3200" dirty="0">
                  <a:solidFill>
                    <a:srgbClr val="C00000"/>
                  </a:solidFill>
                </a:rPr>
                <a:t>problème : </a:t>
              </a: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CCA6F808-617F-D015-065E-35264F4F6BC7}"/>
                </a:ext>
              </a:extLst>
            </p:cNvPr>
            <p:cNvSpPr/>
            <p:nvPr/>
          </p:nvSpPr>
          <p:spPr>
            <a:xfrm rot="16200000">
              <a:off x="7465532" y="3192593"/>
              <a:ext cx="1393597" cy="419643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dirty="0"/>
                <a:t>Gabriel 120cm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11E3163-1FF3-39E8-D2AD-17D019F35B7A}"/>
                </a:ext>
              </a:extLst>
            </p:cNvPr>
            <p:cNvSpPr/>
            <p:nvPr/>
          </p:nvSpPr>
          <p:spPr>
            <a:xfrm rot="16200000">
              <a:off x="7679639" y="2974422"/>
              <a:ext cx="1862695" cy="386890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dirty="0"/>
                <a:t>Louise </a:t>
              </a:r>
            </a:p>
          </p:txBody>
        </p:sp>
        <p:sp>
          <p:nvSpPr>
            <p:cNvPr id="14" name="Accolade ouvrante 13">
              <a:extLst>
                <a:ext uri="{FF2B5EF4-FFF2-40B4-BE49-F238E27FC236}">
                  <a16:creationId xmlns:a16="http://schemas.microsoft.com/office/drawing/2014/main" id="{BFAE72B9-588A-A923-51F9-ACC26E93A320}"/>
                </a:ext>
              </a:extLst>
            </p:cNvPr>
            <p:cNvSpPr/>
            <p:nvPr/>
          </p:nvSpPr>
          <p:spPr>
            <a:xfrm>
              <a:off x="8342519" y="2231216"/>
              <a:ext cx="48365" cy="431646"/>
            </a:xfrm>
            <a:prstGeom prst="leftBrace">
              <a:avLst>
                <a:gd name="adj1" fmla="val 142907"/>
                <a:gd name="adj2" fmla="val 50000"/>
              </a:avLst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F1785BFA-AB4F-06AB-E563-C958238A4CBF}"/>
                </a:ext>
              </a:extLst>
            </p:cNvPr>
            <p:cNvSpPr txBox="1"/>
            <p:nvPr/>
          </p:nvSpPr>
          <p:spPr>
            <a:xfrm>
              <a:off x="7556209" y="2256761"/>
              <a:ext cx="83863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>
                  <a:solidFill>
                    <a:srgbClr val="C00000"/>
                  </a:solidFill>
                </a:rPr>
                <a:t>+ 5 cm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14253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  <p:bldP spid="21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2980</TotalTime>
  <Words>168</Words>
  <Application>Microsoft Office PowerPoint</Application>
  <PresentationFormat>Affichage à l'écran (4:3)</PresentationFormat>
  <Paragraphs>40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Cursive standard</vt:lpstr>
      <vt:lpstr>Webdings</vt:lpstr>
      <vt:lpstr>Thème Office</vt:lpstr>
      <vt:lpstr>Je cherche en suivant les 4 étapes :</vt:lpstr>
      <vt:lpstr>Cherchez la solution au problème :</vt:lpstr>
      <vt:lpstr>Je cherche en suivant les 4 étapes :</vt:lpstr>
      <vt:lpstr>Cherchez la solution au problème :</vt:lpstr>
      <vt:lpstr>Je cherche en suivant les 4 étapes 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Emmanuelle Petit</cp:lastModifiedBy>
  <cp:revision>82</cp:revision>
  <dcterms:created xsi:type="dcterms:W3CDTF">2023-02-07T14:55:57Z</dcterms:created>
  <dcterms:modified xsi:type="dcterms:W3CDTF">2025-12-03T08:05:29Z</dcterms:modified>
</cp:coreProperties>
</file>